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10" Type="http://schemas.openxmlformats.org/officeDocument/2006/relationships/image" Target="../media/image21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80C09-4CFC-4B43-B5BB-6EEFCC21F53C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5ED21-E9C3-4F51-8495-CDAB89E29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98AD9-02C8-41FF-ADD2-A5A2E6CE3AC3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1EEEB-D539-4D7B-9D68-A05FFAF91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675EA-A981-467D-BF91-9586ED011A7F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081ED-1ECB-4DDA-8E6F-3DEE8EFC9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16ECB-2738-4FD1-982E-927AEF32B6DE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E2325-58CC-4627-A2D9-70FC498C0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B810E-00E5-482B-8431-E32A9C1E7E94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190A2-6E72-42D3-AAE1-5793A3835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41DA2-DFFE-4390-8755-245525DFC49D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BA5BC-B332-48F4-BC98-9B6D39EAE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E0B27-576B-46AE-9673-86AE16C1576C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B8002-1F1A-424B-8D09-EDBDBBDB3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0CCC7-D53A-42F8-A50E-F37019DA4CAB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2A9F5-7487-47B8-908D-BBC286672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C7801-DC67-420F-B2EE-DE7A6DE57529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1E87B-2E1E-41A3-9B58-5CDF42FE4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7D96-AB36-4A86-A3E4-0C6A8808EC4B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7A4C7-747F-4712-8562-23D91CB6B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3A484-96E6-4599-A8D5-BCE06A28ECCD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3E88B-A00F-4F83-88F0-8B6C17296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0DC41-43EC-4ED9-888A-62AAAF51C95F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E5096-4790-44BB-B552-759AB5ED1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F503F-7AA2-4A1B-95FC-2D474C1EF037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63D60-813F-4381-ABE2-36AE4756E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08006F-A004-42D2-B336-AC49C020FAF7}" type="datetimeFigureOut">
              <a:rPr lang="ru-RU"/>
              <a:pPr>
                <a:defRPr/>
              </a:pPr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949D80-7751-43B6-A2F0-5243F6F7A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2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9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oleObject" Target="../embeddings/oleObject20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12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Relationship Id="rId14" Type="http://schemas.openxmlformats.org/officeDocument/2006/relationships/oleObject" Target="../embeddings/oleObject2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EMachines\Videos\&#1057;&#1091;&#1087;&#1077;&#1088;%20&#1092;&#1080;&#1079;&#1082;&#1091;&#1083;&#1100;&#1090;&#1084;&#1080;&#1085;&#1091;&#1090;&#1082;&#1072;%20&#1076;&#1083;&#1103;%20&#1091;&#1088;&#1086;&#1082;&#1072;.av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2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Группа 6"/>
          <p:cNvGrpSpPr>
            <a:grpSpLocks/>
          </p:cNvGrpSpPr>
          <p:nvPr/>
        </p:nvGrpSpPr>
        <p:grpSpPr bwMode="auto">
          <a:xfrm>
            <a:off x="827088" y="2133600"/>
            <a:ext cx="6913562" cy="1739900"/>
            <a:chOff x="1214414" y="857232"/>
            <a:chExt cx="5357850" cy="1318368"/>
          </a:xfrm>
        </p:grpSpPr>
        <p:pic>
          <p:nvPicPr>
            <p:cNvPr id="14339" name="Picture 2" descr="http://pedsovet.su/_pu/50/50546956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86446" y="928670"/>
              <a:ext cx="785818" cy="746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0" name="Прямоугольник 8"/>
            <p:cNvSpPr>
              <a:spLocks noChangeArrowheads="1"/>
            </p:cNvSpPr>
            <p:nvPr/>
          </p:nvSpPr>
          <p:spPr bwMode="auto">
            <a:xfrm>
              <a:off x="1214414" y="857232"/>
              <a:ext cx="4572934" cy="1318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>
                  <a:solidFill>
                    <a:srgbClr val="376092"/>
                  </a:solidFill>
                  <a:latin typeface="Times New Roman" pitchFamily="18" charset="0"/>
                  <a:cs typeface="Times New Roman" pitchFamily="18" charset="0"/>
                </a:rPr>
                <a:t>Умножение и деление обыкновенных дробей и смешанных чисел</a:t>
              </a:r>
            </a:p>
          </p:txBody>
        </p:sp>
      </p:grpSp>
      <p:sp>
        <p:nvSpPr>
          <p:cNvPr id="14338" name="Rectangle 12"/>
          <p:cNvSpPr>
            <a:spLocks noGrp="1"/>
          </p:cNvSpPr>
          <p:nvPr>
            <p:ph type="subTitle" idx="4294967295"/>
          </p:nvPr>
        </p:nvSpPr>
        <p:spPr>
          <a:xfrm>
            <a:off x="827088" y="5661025"/>
            <a:ext cx="6442075" cy="93662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Дащян Мариэтта Суреновна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МОБУ лицей №23 г.Сочи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2015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3092450" cy="4637088"/>
          </a:xfrm>
        </p:spPr>
        <p:txBody>
          <a:bodyPr/>
          <a:lstStyle/>
          <a:p>
            <a:pPr marL="0" indent="19050">
              <a:lnSpc>
                <a:spcPct val="150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Протяженность города Сочи вдоль берега Черного моря составляет около 140 км, а протяженность самого большого его района – Лазаревского, в           раза короче. Какова протяженность Лазаревского района?</a:t>
            </a:r>
          </a:p>
        </p:txBody>
      </p:sp>
      <p:pic>
        <p:nvPicPr>
          <p:cNvPr id="37892" name="Picture 7" descr="сочи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/>
          <a:srcRect b="13344"/>
          <a:stretch>
            <a:fillRect/>
          </a:stretch>
        </p:blipFill>
        <p:spPr>
          <a:xfrm>
            <a:off x="468313" y="2349500"/>
            <a:ext cx="4032250" cy="2687638"/>
          </a:xfrm>
        </p:spPr>
      </p:pic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6588125" y="4365625"/>
          <a:ext cx="360363" cy="696913"/>
        </p:xfrm>
        <a:graphic>
          <a:graphicData uri="http://schemas.openxmlformats.org/presentationml/2006/ole">
            <p:oleObj spid="_x0000_s37890" name="Формула" r:id="rId4" imgW="203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539750" y="908050"/>
            <a:ext cx="2879725" cy="4281488"/>
          </a:xfrm>
        </p:spPr>
        <p:txBody>
          <a:bodyPr/>
          <a:lstStyle/>
          <a:p>
            <a:pPr marL="0" indent="19050">
              <a:lnSpc>
                <a:spcPct val="15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Скорость полета чирка составляет  скорости полета стрижа. Какова скорость полета чирка, если стриж развивает скорость 300 км в час.</a:t>
            </a:r>
          </a:p>
        </p:txBody>
      </p:sp>
      <p:pic>
        <p:nvPicPr>
          <p:cNvPr id="38916" name="Picture 7" descr="стриж2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492500" y="1773238"/>
            <a:ext cx="4065588" cy="3124200"/>
          </a:xfrm>
        </p:spPr>
      </p:pic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2916238" y="1460500"/>
          <a:ext cx="431800" cy="744538"/>
        </p:xfrm>
        <a:graphic>
          <a:graphicData uri="http://schemas.openxmlformats.org/presentationml/2006/ole">
            <p:oleObj spid="_x0000_s38914" name="Формула" r:id="rId4" imgW="228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427538" y="1628775"/>
            <a:ext cx="3168650" cy="4065588"/>
          </a:xfrm>
        </p:spPr>
        <p:txBody>
          <a:bodyPr/>
          <a:lstStyle/>
          <a:p>
            <a:pPr marL="0" indent="19050">
              <a:lnSpc>
                <a:spcPct val="15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Вобла при вялении теряет        своей массы. Сколько кг вяленой воблы получится из 15 кг свежей рыбы?</a:t>
            </a:r>
          </a:p>
        </p:txBody>
      </p:sp>
      <p:pic>
        <p:nvPicPr>
          <p:cNvPr id="39940" name="Picture 7" descr="вобла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1989138"/>
            <a:ext cx="3827462" cy="3305175"/>
          </a:xfrm>
        </p:spPr>
      </p:pic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5508625" y="2133600"/>
          <a:ext cx="303213" cy="785813"/>
        </p:xfrm>
        <a:graphic>
          <a:graphicData uri="http://schemas.openxmlformats.org/presentationml/2006/ole">
            <p:oleObj spid="_x0000_s39938" name="Формула" r:id="rId4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Times New Roman" pitchFamily="18" charset="0"/>
              </a:rPr>
              <a:t>Итог урока</a:t>
            </a:r>
          </a:p>
        </p:txBody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Закрепили свои умения умножать и делить обыкновенные дроби и смешанные числа</a:t>
            </a:r>
          </a:p>
          <a:p>
            <a:pPr eaLnBrk="1" hangingPunct="1"/>
            <a:r>
              <a:rPr lang="ru-RU" smtClean="0">
                <a:latin typeface="Arial" charset="0"/>
              </a:rPr>
              <a:t>Убедились, что в повседневной жизни используются обыкновенные дроби и смешанные числа</a:t>
            </a:r>
          </a:p>
          <a:p>
            <a:pPr eaLnBrk="1" hangingPunct="1"/>
            <a:r>
              <a:rPr lang="ru-RU" smtClean="0">
                <a:latin typeface="Arial" charset="0"/>
              </a:rPr>
              <a:t>Домашнее задание: № 452, № 458,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№ 477(г)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Ответь на вопросы</a:t>
            </a:r>
          </a:p>
        </p:txBody>
      </p:sp>
      <p:sp>
        <p:nvSpPr>
          <p:cNvPr id="15362" name="Rectangle 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Как умножить дробь на дробь?</a:t>
            </a:r>
          </a:p>
          <a:p>
            <a:r>
              <a:rPr lang="ru-RU" smtClean="0">
                <a:latin typeface="Arial" charset="0"/>
              </a:rPr>
              <a:t>Как разделить дробь на дробь?</a:t>
            </a:r>
          </a:p>
          <a:p>
            <a:r>
              <a:rPr lang="ru-RU" smtClean="0">
                <a:latin typeface="Arial" charset="0"/>
              </a:rPr>
              <a:t>Как записать смешанное число в виде неправильной дроби?</a:t>
            </a:r>
          </a:p>
          <a:p>
            <a:r>
              <a:rPr lang="ru-RU" smtClean="0">
                <a:latin typeface="Arial" charset="0"/>
              </a:rPr>
              <a:t>Как умножить два смешанных числа?</a:t>
            </a:r>
          </a:p>
          <a:p>
            <a:r>
              <a:rPr lang="ru-RU" smtClean="0">
                <a:latin typeface="Arial" charset="0"/>
              </a:rPr>
              <a:t>Как разделить смешанное число на смешанное число?</a:t>
            </a:r>
          </a:p>
          <a:p>
            <a:r>
              <a:rPr lang="ru-RU" smtClean="0">
                <a:latin typeface="Arial" charset="0"/>
              </a:rPr>
              <a:t>Что значит сократить дробь?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8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Найди ошибку</a:t>
            </a:r>
          </a:p>
        </p:txBody>
      </p:sp>
      <p:sp>
        <p:nvSpPr>
          <p:cNvPr id="18449" name="Rectangle 5"/>
          <p:cNvSpPr>
            <a:spLocks noGrp="1"/>
          </p:cNvSpPr>
          <p:nvPr>
            <p:ph type="body" idx="4294967295"/>
          </p:nvPr>
        </p:nvSpPr>
        <p:spPr>
          <a:xfrm>
            <a:off x="395288" y="1484313"/>
            <a:ext cx="3313112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1 </a:t>
            </a:r>
            <a:r>
              <a:rPr lang="ru-RU" smtClean="0">
                <a:latin typeface="Arial" charset="0"/>
                <a:cs typeface="Arial" charset="0"/>
              </a:rPr>
              <a:t>ː     =    </a:t>
            </a:r>
          </a:p>
          <a:p>
            <a:pPr>
              <a:buFont typeface="Arial" charset="0"/>
              <a:buNone/>
            </a:pPr>
            <a:endParaRPr lang="ru-RU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  <a:cs typeface="Arial" charset="0"/>
              </a:rPr>
              <a:t>    </a:t>
            </a:r>
            <a:r>
              <a:rPr lang="en-US" smtClean="0">
                <a:latin typeface="Arial" charset="0"/>
                <a:cs typeface="Arial" charset="0"/>
              </a:rPr>
              <a:t>·</a:t>
            </a:r>
            <a:r>
              <a:rPr lang="ru-RU" smtClean="0">
                <a:latin typeface="Arial" charset="0"/>
                <a:cs typeface="Arial" charset="0"/>
              </a:rPr>
              <a:t> 3 = </a:t>
            </a:r>
          </a:p>
          <a:p>
            <a:pPr>
              <a:buFont typeface="Arial" charset="0"/>
              <a:buNone/>
            </a:pPr>
            <a:endParaRPr lang="ru-RU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  <a:cs typeface="Arial" charset="0"/>
              </a:rPr>
              <a:t>    ː 2 =       = 1</a:t>
            </a:r>
          </a:p>
          <a:p>
            <a:pPr>
              <a:buFont typeface="Arial" charset="0"/>
              <a:buNone/>
            </a:pPr>
            <a:endParaRPr lang="ru-RU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  <a:cs typeface="Arial" charset="0"/>
              </a:rPr>
              <a:t>2     </a:t>
            </a:r>
            <a:r>
              <a:rPr lang="en-US" smtClean="0">
                <a:latin typeface="Arial" charset="0"/>
                <a:cs typeface="Arial" charset="0"/>
              </a:rPr>
              <a:t>·</a:t>
            </a:r>
            <a:r>
              <a:rPr lang="ru-RU" smtClean="0">
                <a:latin typeface="Arial" charset="0"/>
                <a:cs typeface="Arial" charset="0"/>
              </a:rPr>
              <a:t> 7 = 14</a:t>
            </a:r>
            <a:endParaRPr lang="en-US" smtClean="0">
              <a:latin typeface="Arial" charset="0"/>
              <a:cs typeface="Arial" charset="0"/>
            </a:endParaRPr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971550" y="1341438"/>
          <a:ext cx="347663" cy="896937"/>
        </p:xfrm>
        <a:graphic>
          <a:graphicData uri="http://schemas.openxmlformats.org/presentationml/2006/ole">
            <p:oleObj spid="_x0000_s18438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1763713" y="1341438"/>
          <a:ext cx="346075" cy="896937"/>
        </p:xfrm>
        <a:graphic>
          <a:graphicData uri="http://schemas.openxmlformats.org/presentationml/2006/ole">
            <p:oleObj spid="_x0000_s18439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539750" y="2492375"/>
          <a:ext cx="347663" cy="898525"/>
        </p:xfrm>
        <a:graphic>
          <a:graphicData uri="http://schemas.openxmlformats.org/presentationml/2006/ole">
            <p:oleObj spid="_x0000_s18440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18442" name="Object 10"/>
          <p:cNvGraphicFramePr>
            <a:graphicFrameLocks noChangeAspect="1"/>
          </p:cNvGraphicFramePr>
          <p:nvPr/>
        </p:nvGraphicFramePr>
        <p:xfrm>
          <a:off x="1835150" y="2492375"/>
          <a:ext cx="493713" cy="898525"/>
        </p:xfrm>
        <a:graphic>
          <a:graphicData uri="http://schemas.openxmlformats.org/presentationml/2006/ole">
            <p:oleObj spid="_x0000_s18442" name="Формула" r:id="rId6" imgW="215640" imgH="393480" progId="Equation.3">
              <p:embed/>
            </p:oleObj>
          </a:graphicData>
        </a:graphic>
      </p:graphicFrame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539750" y="3573463"/>
          <a:ext cx="344488" cy="969962"/>
        </p:xfrm>
        <a:graphic>
          <a:graphicData uri="http://schemas.openxmlformats.org/presentationml/2006/ole">
            <p:oleObj spid="_x0000_s18443" name="Формула" r:id="rId7" imgW="139680" imgH="393480" progId="Equation.3">
              <p:embed/>
            </p:oleObj>
          </a:graphicData>
        </a:graphic>
      </p:graphicFrame>
      <p:graphicFrame>
        <p:nvGraphicFramePr>
          <p:cNvPr id="18444" name="Object 12"/>
          <p:cNvGraphicFramePr>
            <a:graphicFrameLocks noChangeAspect="1"/>
          </p:cNvGraphicFramePr>
          <p:nvPr/>
        </p:nvGraphicFramePr>
        <p:xfrm>
          <a:off x="1908175" y="3644900"/>
          <a:ext cx="463550" cy="898525"/>
        </p:xfrm>
        <a:graphic>
          <a:graphicData uri="http://schemas.openxmlformats.org/presentationml/2006/ole">
            <p:oleObj spid="_x0000_s18444" name="Формула" r:id="rId8" imgW="203040" imgH="393480" progId="Equation.3">
              <p:embed/>
            </p:oleObj>
          </a:graphicData>
        </a:graphic>
      </p:graphicFrame>
      <p:graphicFrame>
        <p:nvGraphicFramePr>
          <p:cNvPr id="18445" name="Object 13"/>
          <p:cNvGraphicFramePr>
            <a:graphicFrameLocks noChangeAspect="1"/>
          </p:cNvGraphicFramePr>
          <p:nvPr/>
        </p:nvGraphicFramePr>
        <p:xfrm>
          <a:off x="827088" y="4797425"/>
          <a:ext cx="463550" cy="898525"/>
        </p:xfrm>
        <a:graphic>
          <a:graphicData uri="http://schemas.openxmlformats.org/presentationml/2006/ole">
            <p:oleObj spid="_x0000_s18445" name="Формула" r:id="rId9" imgW="203040" imgH="393480" progId="Equation.3">
              <p:embed/>
            </p:oleObj>
          </a:graphicData>
        </a:graphic>
      </p:graphicFrame>
      <p:graphicFrame>
        <p:nvGraphicFramePr>
          <p:cNvPr id="18446" name="Object 14"/>
          <p:cNvGraphicFramePr>
            <a:graphicFrameLocks noChangeAspect="1"/>
          </p:cNvGraphicFramePr>
          <p:nvPr/>
        </p:nvGraphicFramePr>
        <p:xfrm>
          <a:off x="2700338" y="4797425"/>
          <a:ext cx="395287" cy="896938"/>
        </p:xfrm>
        <a:graphic>
          <a:graphicData uri="http://schemas.openxmlformats.org/presentationml/2006/ole">
            <p:oleObj spid="_x0000_s18446" name="Формула" r:id="rId10" imgW="203040" imgH="393480" progId="Equation.3">
              <p:embed/>
            </p:oleObj>
          </a:graphicData>
        </a:graphic>
      </p:graphicFrame>
      <p:graphicFrame>
        <p:nvGraphicFramePr>
          <p:cNvPr id="18447" name="Object 15"/>
          <p:cNvGraphicFramePr>
            <a:graphicFrameLocks noChangeAspect="1"/>
          </p:cNvGraphicFramePr>
          <p:nvPr/>
        </p:nvGraphicFramePr>
        <p:xfrm>
          <a:off x="3203575" y="3644900"/>
          <a:ext cx="319088" cy="898525"/>
        </p:xfrm>
        <a:graphic>
          <a:graphicData uri="http://schemas.openxmlformats.org/presentationml/2006/ole">
            <p:oleObj spid="_x0000_s18447" name="Формула" r:id="rId11" imgW="1396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56" name="Rectangle 14"/>
          <p:cNvSpPr>
            <a:spLocks noGrp="1"/>
          </p:cNvSpPr>
          <p:nvPr>
            <p:ph type="title" sz="quarter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Вычисли и отгадай слово</a:t>
            </a:r>
          </a:p>
        </p:txBody>
      </p:sp>
      <p:graphicFrame>
        <p:nvGraphicFramePr>
          <p:cNvPr id="16451" name="Group 67"/>
          <p:cNvGraphicFramePr>
            <a:graphicFrameLocks noGrp="1"/>
          </p:cNvGraphicFramePr>
          <p:nvPr>
            <p:ph sz="quarter" idx="4294967295"/>
          </p:nvPr>
        </p:nvGraphicFramePr>
        <p:xfrm>
          <a:off x="1763713" y="1916113"/>
          <a:ext cx="4392612" cy="3108325"/>
        </p:xfrm>
        <a:graphic>
          <a:graphicData uri="http://schemas.openxmlformats.org/drawingml/2006/table">
            <a:tbl>
              <a:tblPr/>
              <a:tblGrid>
                <a:gridCol w="1042987"/>
                <a:gridCol w="3349625"/>
              </a:tblGrid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  6  ː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 12 ː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   7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  14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  1  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   1 ː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45" name="Object 61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427538" y="1916113"/>
          <a:ext cx="234950" cy="609600"/>
        </p:xfrm>
        <a:graphic>
          <a:graphicData uri="http://schemas.openxmlformats.org/presentationml/2006/ole">
            <p:oleObj spid="_x0000_s16445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16447" name="Object 63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427538" y="2420938"/>
          <a:ext cx="209550" cy="539750"/>
        </p:xfrm>
        <a:graphic>
          <a:graphicData uri="http://schemas.openxmlformats.org/presentationml/2006/ole">
            <p:oleObj spid="_x0000_s16447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16394" name="Object 10"/>
          <p:cNvGraphicFramePr>
            <a:graphicFrameLocks noChangeAspect="1"/>
          </p:cNvGraphicFramePr>
          <p:nvPr>
            <p:ph sz="quarter" idx="4294967295"/>
          </p:nvPr>
        </p:nvGraphicFramePr>
        <p:xfrm>
          <a:off x="9029700" y="2476500"/>
          <a:ext cx="114300" cy="431800"/>
        </p:xfrm>
        <a:graphic>
          <a:graphicData uri="http://schemas.openxmlformats.org/presentationml/2006/ole">
            <p:oleObj spid="_x0000_s16394" name="Формула" r:id="rId5" imgW="114120" imgH="431640" progId="Equation.3">
              <p:embed/>
            </p:oleObj>
          </a:graphicData>
        </a:graphic>
      </p:graphicFrame>
      <p:graphicFrame>
        <p:nvGraphicFramePr>
          <p:cNvPr id="16397" name="Object 13"/>
          <p:cNvGraphicFramePr>
            <a:graphicFrameLocks noChangeAspect="1"/>
          </p:cNvGraphicFramePr>
          <p:nvPr>
            <p:ph sz="quarter" idx="4294967295"/>
          </p:nvPr>
        </p:nvGraphicFramePr>
        <p:xfrm>
          <a:off x="7985125" y="3938588"/>
          <a:ext cx="1158875" cy="2187575"/>
        </p:xfrm>
        <a:graphic>
          <a:graphicData uri="http://schemas.openxmlformats.org/presentationml/2006/ole">
            <p:oleObj spid="_x0000_s16397" name="Формула" r:id="rId6" imgW="114120" imgH="215640" progId="Equation.3">
              <p:embed/>
            </p:oleObj>
          </a:graphicData>
        </a:graphic>
      </p:graphicFrame>
      <p:graphicFrame>
        <p:nvGraphicFramePr>
          <p:cNvPr id="16400" name="Object 1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6400" name="Формула" r:id="rId7" imgW="114120" imgH="215640" progId="Equation.3">
              <p:embed/>
            </p:oleObj>
          </a:graphicData>
        </a:graphic>
      </p:graphicFrame>
      <p:sp>
        <p:nvSpPr>
          <p:cNvPr id="1648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>
              <a:latin typeface="Arial" charset="0"/>
            </a:endParaRPr>
          </a:p>
        </p:txBody>
      </p:sp>
      <p:graphicFrame>
        <p:nvGraphicFramePr>
          <p:cNvPr id="16401" name="Object 17"/>
          <p:cNvGraphicFramePr>
            <a:graphicFrameLocks noChangeAspect="1"/>
          </p:cNvGraphicFramePr>
          <p:nvPr/>
        </p:nvGraphicFramePr>
        <p:xfrm>
          <a:off x="0" y="0"/>
          <a:ext cx="152400" cy="390525"/>
        </p:xfrm>
        <a:graphic>
          <a:graphicData uri="http://schemas.openxmlformats.org/presentationml/2006/ole">
            <p:oleObj spid="_x0000_s16401" name="Формула" r:id="rId8" imgW="152334" imgH="393529" progId="Equation.3">
              <p:embed/>
            </p:oleObj>
          </a:graphicData>
        </a:graphic>
      </p:graphicFrame>
      <p:sp>
        <p:nvSpPr>
          <p:cNvPr id="16481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>
              <a:latin typeface="Arial" charset="0"/>
            </a:endParaRPr>
          </a:p>
        </p:txBody>
      </p:sp>
      <p:graphicFrame>
        <p:nvGraphicFramePr>
          <p:cNvPr id="16403" name="Object 19"/>
          <p:cNvGraphicFramePr>
            <a:graphicFrameLocks noChangeAspect="1"/>
          </p:cNvGraphicFramePr>
          <p:nvPr/>
        </p:nvGraphicFramePr>
        <p:xfrm>
          <a:off x="0" y="0"/>
          <a:ext cx="152400" cy="390525"/>
        </p:xfrm>
        <a:graphic>
          <a:graphicData uri="http://schemas.openxmlformats.org/presentationml/2006/ole">
            <p:oleObj spid="_x0000_s16403" name="Формула" r:id="rId9" imgW="152334" imgH="393529" progId="Equation.3">
              <p:embed/>
            </p:oleObj>
          </a:graphicData>
        </a:graphic>
      </p:graphicFrame>
      <p:graphicFrame>
        <p:nvGraphicFramePr>
          <p:cNvPr id="16449" name="Object 65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427538" y="2924175"/>
          <a:ext cx="204787" cy="533400"/>
        </p:xfrm>
        <a:graphic>
          <a:graphicData uri="http://schemas.openxmlformats.org/presentationml/2006/ole">
            <p:oleObj spid="_x0000_s16449" name="Формула" r:id="rId10" imgW="152280" imgH="393480" progId="Equation.3">
              <p:embed/>
            </p:oleObj>
          </a:graphicData>
        </a:graphic>
      </p:graphicFrame>
      <p:graphicFrame>
        <p:nvGraphicFramePr>
          <p:cNvPr id="16452" name="Object 68"/>
          <p:cNvGraphicFramePr>
            <a:graphicFrameLocks noChangeAspect="1"/>
          </p:cNvGraphicFramePr>
          <p:nvPr/>
        </p:nvGraphicFramePr>
        <p:xfrm>
          <a:off x="4427538" y="3429000"/>
          <a:ext cx="201612" cy="538163"/>
        </p:xfrm>
        <a:graphic>
          <a:graphicData uri="http://schemas.openxmlformats.org/presentationml/2006/ole">
            <p:oleObj spid="_x0000_s16452" name="Формула" r:id="rId11" imgW="152280" imgH="393480" progId="Equation.3">
              <p:embed/>
            </p:oleObj>
          </a:graphicData>
        </a:graphic>
      </p:graphicFrame>
      <p:graphicFrame>
        <p:nvGraphicFramePr>
          <p:cNvPr id="16453" name="Object 69"/>
          <p:cNvGraphicFramePr>
            <a:graphicFrameLocks noChangeAspect="1"/>
          </p:cNvGraphicFramePr>
          <p:nvPr/>
        </p:nvGraphicFramePr>
        <p:xfrm>
          <a:off x="4067175" y="3933825"/>
          <a:ext cx="236538" cy="609600"/>
        </p:xfrm>
        <a:graphic>
          <a:graphicData uri="http://schemas.openxmlformats.org/presentationml/2006/ole">
            <p:oleObj spid="_x0000_s16453" name="Формула" r:id="rId12" imgW="152280" imgH="393480" progId="Equation.3">
              <p:embed/>
            </p:oleObj>
          </a:graphicData>
        </a:graphic>
      </p:graphicFrame>
      <p:graphicFrame>
        <p:nvGraphicFramePr>
          <p:cNvPr id="16454" name="Object 70"/>
          <p:cNvGraphicFramePr>
            <a:graphicFrameLocks noChangeAspect="1"/>
          </p:cNvGraphicFramePr>
          <p:nvPr/>
        </p:nvGraphicFramePr>
        <p:xfrm>
          <a:off x="4427538" y="3933825"/>
          <a:ext cx="234950" cy="608013"/>
        </p:xfrm>
        <a:graphic>
          <a:graphicData uri="http://schemas.openxmlformats.org/presentationml/2006/ole">
            <p:oleObj spid="_x0000_s16454" name="Формула" r:id="rId13" imgW="152280" imgH="393480" progId="Equation.3">
              <p:embed/>
            </p:oleObj>
          </a:graphicData>
        </a:graphic>
      </p:graphicFrame>
      <p:graphicFrame>
        <p:nvGraphicFramePr>
          <p:cNvPr id="16455" name="Object 71"/>
          <p:cNvGraphicFramePr>
            <a:graphicFrameLocks noChangeAspect="1"/>
          </p:cNvGraphicFramePr>
          <p:nvPr/>
        </p:nvGraphicFramePr>
        <p:xfrm>
          <a:off x="4427538" y="4437063"/>
          <a:ext cx="236537" cy="609600"/>
        </p:xfrm>
        <a:graphic>
          <a:graphicData uri="http://schemas.openxmlformats.org/presentationml/2006/ole">
            <p:oleObj spid="_x0000_s16455" name="Формула" r:id="rId14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17439" name="Group 31"/>
          <p:cNvGraphicFramePr>
            <a:graphicFrameLocks noGrp="1"/>
          </p:cNvGraphicFramePr>
          <p:nvPr>
            <p:ph idx="4294967295"/>
          </p:nvPr>
        </p:nvGraphicFramePr>
        <p:xfrm>
          <a:off x="323850" y="1600200"/>
          <a:ext cx="7056438" cy="3989388"/>
        </p:xfrm>
        <a:graphic>
          <a:graphicData uri="http://schemas.openxmlformats.org/drawingml/2006/table">
            <a:tbl>
              <a:tblPr/>
              <a:tblGrid>
                <a:gridCol w="1176338"/>
                <a:gridCol w="1176337"/>
                <a:gridCol w="1176338"/>
                <a:gridCol w="1174750"/>
                <a:gridCol w="1176337"/>
                <a:gridCol w="1176338"/>
              </a:tblGrid>
              <a:tr h="199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9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6372225" y="2060575"/>
          <a:ext cx="671513" cy="1223963"/>
        </p:xfrm>
        <a:graphic>
          <a:graphicData uri="http://schemas.openxmlformats.org/presentationml/2006/ole">
            <p:oleObj spid="_x0000_s33794" name="Формула" r:id="rId3" imgW="215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Rectang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17439" name="Group 3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6851650" cy="4492625"/>
        </p:xfrm>
        <a:graphic>
          <a:graphicData uri="http://schemas.openxmlformats.org/drawingml/2006/table">
            <a:tbl>
              <a:tblPr/>
              <a:tblGrid>
                <a:gridCol w="1141413"/>
                <a:gridCol w="1143000"/>
                <a:gridCol w="1141412"/>
                <a:gridCol w="1141413"/>
                <a:gridCol w="1143000"/>
                <a:gridCol w="1141412"/>
              </a:tblGrid>
              <a:tr h="2247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4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6372225" y="2133600"/>
          <a:ext cx="576263" cy="1049338"/>
        </p:xfrm>
        <a:graphic>
          <a:graphicData uri="http://schemas.openxmlformats.org/presentationml/2006/ole">
            <p:oleObj spid="_x0000_s34821" name="Формула" r:id="rId3" imgW="215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Физкультминутка</a:t>
            </a:r>
          </a:p>
        </p:txBody>
      </p:sp>
      <p:pic>
        <p:nvPicPr>
          <p:cNvPr id="41992" name="Супер физкультминутка для урока.avi">
            <a:hlinkClick r:id="" action="ppaction://media"/>
          </p:cNvPr>
          <p:cNvPicPr>
            <a:picLocks noGrp="1" noRot="1" noChangeAspect="1" noChangeArrowheads="1"/>
          </p:cNvPicPr>
          <p:nvPr>
            <p:ph type="media" sz="half" idx="2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827088" y="1700213"/>
            <a:ext cx="6397625" cy="35877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267" fill="hold"/>
                                        <p:tgtEl>
                                          <p:spTgt spid="419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199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9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19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5"/>
          <p:cNvSpPr>
            <a:spLocks noGrp="1"/>
          </p:cNvSpPr>
          <p:nvPr>
            <p:ph type="body" sz="half" idx="4294967295"/>
          </p:nvPr>
        </p:nvSpPr>
        <p:spPr>
          <a:xfrm>
            <a:off x="5219700" y="1341438"/>
            <a:ext cx="2376488" cy="50292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	На 22 Олимпийских играх в Сочи спортсмены Нидерландов завоевали 24 медали, а российские спортсмены завоевали в раза больше медалей. Сколько медалей у спортсменов России?</a:t>
            </a:r>
          </a:p>
        </p:txBody>
      </p:sp>
      <p:pic>
        <p:nvPicPr>
          <p:cNvPr id="35845" name="Picture 5" descr="олимпиада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/>
          <a:srcRect l="18867" t="-60" r="16982" b="-1828"/>
          <a:stretch>
            <a:fillRect/>
          </a:stretch>
        </p:blipFill>
        <p:spPr>
          <a:xfrm>
            <a:off x="468313" y="1196975"/>
            <a:ext cx="4752975" cy="4625975"/>
          </a:xfrm>
        </p:spPr>
      </p:pic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7308850" y="3789363"/>
          <a:ext cx="398463" cy="773112"/>
        </p:xfrm>
        <a:graphic>
          <a:graphicData uri="http://schemas.openxmlformats.org/presentationml/2006/ole">
            <p:oleObj spid="_x0000_s35843" name="Формула" r:id="rId4" imgW="203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6"/>
          <p:cNvSpPr>
            <a:spLocks noGrp="1"/>
          </p:cNvSpPr>
          <p:nvPr>
            <p:ph type="body" sz="half" idx="4294967295"/>
          </p:nvPr>
        </p:nvSpPr>
        <p:spPr>
          <a:xfrm>
            <a:off x="395288" y="1052513"/>
            <a:ext cx="3671887" cy="5256212"/>
          </a:xfrm>
        </p:spPr>
        <p:txBody>
          <a:bodyPr/>
          <a:lstStyle/>
          <a:p>
            <a:pPr marL="0" indent="19050">
              <a:lnSpc>
                <a:spcPct val="15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Самая высокая гора Кавказских гор – Эльбрус  имеет высоту около         км, а гора Аибга на Красной поляне – приблизительно        км.</a:t>
            </a:r>
          </a:p>
          <a:p>
            <a:pPr marL="0" indent="19050">
              <a:lnSpc>
                <a:spcPct val="15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Во сколько раз гора Эльбрус выше горы Аибга?</a:t>
            </a:r>
          </a:p>
        </p:txBody>
      </p:sp>
      <p:pic>
        <p:nvPicPr>
          <p:cNvPr id="36869" name="Picture 7" descr="эльбрус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/>
          <a:srcRect t="12587" b="10660"/>
          <a:stretch>
            <a:fillRect/>
          </a:stretch>
        </p:blipFill>
        <p:spPr>
          <a:xfrm>
            <a:off x="4067175" y="1773238"/>
            <a:ext cx="4038600" cy="3157537"/>
          </a:xfrm>
        </p:spPr>
      </p:pic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3203575" y="2133600"/>
          <a:ext cx="503238" cy="868363"/>
        </p:xfrm>
        <a:graphic>
          <a:graphicData uri="http://schemas.openxmlformats.org/presentationml/2006/ole">
            <p:oleObj spid="_x0000_s36866" name="Формула" r:id="rId4" imgW="228600" imgH="393480" progId="Equation.3">
              <p:embed/>
            </p:oleObj>
          </a:graphicData>
        </a:graphic>
      </p:graphicFrame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2627313" y="3789363"/>
          <a:ext cx="531812" cy="868362"/>
        </p:xfrm>
        <a:graphic>
          <a:graphicData uri="http://schemas.openxmlformats.org/presentationml/2006/ole">
            <p:oleObj spid="_x0000_s36867" name="Формула" r:id="rId5" imgW="2412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240</Words>
  <Application>Microsoft Office PowerPoint</Application>
  <PresentationFormat>On-screen Show (4:3)</PresentationFormat>
  <Paragraphs>62</Paragraphs>
  <Slides>13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Arial</vt:lpstr>
      <vt:lpstr>Times New Roman</vt:lpstr>
      <vt:lpstr>Тема Office</vt:lpstr>
      <vt:lpstr>Формула</vt:lpstr>
      <vt:lpstr>Слайд 1</vt:lpstr>
      <vt:lpstr>Ответь на вопросы</vt:lpstr>
      <vt:lpstr>Найди ошибку</vt:lpstr>
      <vt:lpstr>Вычисли и отгадай слово</vt:lpstr>
      <vt:lpstr>Слайд 5</vt:lpstr>
      <vt:lpstr>Слайд 6</vt:lpstr>
      <vt:lpstr>Физкультминутка</vt:lpstr>
      <vt:lpstr>Слайд 8</vt:lpstr>
      <vt:lpstr>Слайд 9</vt:lpstr>
      <vt:lpstr>Слайд 10</vt:lpstr>
      <vt:lpstr>Слайд 11</vt:lpstr>
      <vt:lpstr>Слайд 12</vt:lpstr>
      <vt:lpstr>Итог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EMachines</cp:lastModifiedBy>
  <cp:revision>41</cp:revision>
  <dcterms:created xsi:type="dcterms:W3CDTF">2014-07-09T08:33:20Z</dcterms:created>
  <dcterms:modified xsi:type="dcterms:W3CDTF">2015-04-12T07:53:30Z</dcterms:modified>
</cp:coreProperties>
</file>